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80" r:id="rId3"/>
    <p:sldId id="281" r:id="rId4"/>
    <p:sldId id="273" r:id="rId5"/>
    <p:sldId id="275" r:id="rId6"/>
    <p:sldId id="276" r:id="rId7"/>
    <p:sldId id="277" r:id="rId8"/>
    <p:sldId id="278" r:id="rId9"/>
    <p:sldId id="279" r:id="rId10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3D55DF-FBAC-468E-9F49-360BBA6D6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78EB74F-6CA8-4332-A770-EAF339DDAE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BB061F-008A-4F92-AA07-FDBE26850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E48A19-64A7-48DF-992A-86C1026F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03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B81B9B-9CD1-4069-B782-FC1AC348F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FDFF7E-6D73-4D7B-91B3-E4B8F478C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84B74C-83BC-414B-B983-B942DDB9A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EE3A287-5482-424D-87F3-B5220A805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44560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184D07-8950-48CF-B730-75152D9BF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C7F4FF-FA75-4D82-A4D3-F54DAF7E3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A6D0D0-322A-40BE-9ACF-BFDC0D8F8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E95FD0-465E-4EEC-9159-28036F154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7806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E96795-350E-46FF-AAF9-AEDEB4BB0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9434DA-1606-451A-9A84-0BB427D26D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C146F5C-B8AA-47B6-B8A0-DC5486DEC6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F5E40BE-5B3C-4885-BF51-6039FC426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563D9B-1B51-4F69-9355-5D62E5672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70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D3E993-0D9A-4A1A-B7D7-20874FA28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4E20216-FD36-4BA0-94B3-9F7A8D2AD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1F5E106-4845-45EA-AAE0-50DBD45929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9B424AD-7090-4299-94A0-5800E2A774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CC964D6-ECE5-4A64-9CD0-B3E6BC94CD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BBCC6F7-047F-449F-A5A0-EE6B570E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C6D2621-BAB5-4DD1-B7BA-B2EE6CB2B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324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6E7D5C-1488-470A-ABCE-D25FDADCA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36221AF-3536-4444-BE1D-7CE201CBF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52207C1-5E8E-431F-A2AA-1725D26DE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8802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75B112F-636A-4397-A78A-01802A678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8008388-ED92-420C-B2B6-777F5D00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1424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C41153-542D-4D2F-8BC9-2AF003EB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4E2708F-15E1-420E-92D6-18C2DEF0E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373D0AB-E067-4E60-98EB-5E6B0F468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A91E871-1490-4BEB-8B40-86A03F74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F7EBAC-8672-4094-A401-7A998CF71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607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42E88D-B947-48A1-8807-6AD98E0F8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9292837-DF12-4492-9C5B-4B7D8CC768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49C76AE-1A1B-43B7-9C07-3C4263D4D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8CC6D7-F747-485F-AFE5-898577BF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29/11/2024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F171F28-6C17-4979-9860-92D52F85A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472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99054AB-079E-441A-AFD5-EA02D7190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FB9EFD9-1D95-405D-B9B0-964F637CA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D19C4AD-531D-4DA2-9F5F-93E8F2121C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007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64CF62-D309-45A3-8A93-04200E2FD13C}" type="datetimeFigureOut">
              <a:rPr lang="nl-BE" smtClean="0"/>
              <a:pPr/>
              <a:t>29/11/2024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6FD8A5F-1A13-4EC4-9CA6-FD8D6A992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0074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778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69880-87C5-C008-1844-0F52DE38F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4">
            <a:extLst>
              <a:ext uri="{FF2B5EF4-FFF2-40B4-BE49-F238E27FC236}">
                <a16:creationId xmlns:a16="http://schemas.microsoft.com/office/drawing/2014/main" id="{EFB0A4C2-CFB5-42EF-5EE0-F3487A157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73902" cy="4351338"/>
          </a:xfrm>
        </p:spPr>
        <p:txBody>
          <a:bodyPr/>
          <a:lstStyle/>
          <a:p>
            <a:endParaRPr lang="nl-BE" dirty="0"/>
          </a:p>
          <a:p>
            <a:endParaRPr lang="nl-B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101EB540-7CCD-95EC-0D43-607E7C835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BE" dirty="0"/>
              <a:t>Kaaistraat x </a:t>
            </a:r>
            <a:r>
              <a:rPr lang="nl-BE" dirty="0" err="1"/>
              <a:t>Coucklaan</a:t>
            </a:r>
            <a:r>
              <a:rPr lang="nl-BE" dirty="0"/>
              <a:t> – huidige toestand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FB521C97-3B4A-8538-9B17-0A21EB5B195B}"/>
              </a:ext>
            </a:extLst>
          </p:cNvPr>
          <p:cNvSpPr txBox="1"/>
          <p:nvPr/>
        </p:nvSpPr>
        <p:spPr>
          <a:xfrm rot="17779812">
            <a:off x="5119242" y="2753275"/>
            <a:ext cx="1453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0,15 m</a:t>
            </a:r>
          </a:p>
        </p:txBody>
      </p:sp>
      <p:cxnSp>
        <p:nvCxnSpPr>
          <p:cNvPr id="12" name="Rechte verbindingslijn met pijl 11">
            <a:extLst>
              <a:ext uri="{FF2B5EF4-FFF2-40B4-BE49-F238E27FC236}">
                <a16:creationId xmlns:a16="http://schemas.microsoft.com/office/drawing/2014/main" id="{577AACD9-27FC-FA6A-DFFE-FD4CD50DB852}"/>
              </a:ext>
            </a:extLst>
          </p:cNvPr>
          <p:cNvCxnSpPr/>
          <p:nvPr/>
        </p:nvCxnSpPr>
        <p:spPr>
          <a:xfrm flipV="1">
            <a:off x="5375347" y="3596740"/>
            <a:ext cx="90567" cy="202169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echte verbindingslijn met pijl 17">
            <a:extLst>
              <a:ext uri="{FF2B5EF4-FFF2-40B4-BE49-F238E27FC236}">
                <a16:creationId xmlns:a16="http://schemas.microsoft.com/office/drawing/2014/main" id="{BB0B1844-34FE-0393-349A-D4857C148479}"/>
              </a:ext>
            </a:extLst>
          </p:cNvPr>
          <p:cNvCxnSpPr>
            <a:cxnSpLocks/>
          </p:cNvCxnSpPr>
          <p:nvPr/>
        </p:nvCxnSpPr>
        <p:spPr>
          <a:xfrm flipH="1" flipV="1">
            <a:off x="7010407" y="4623389"/>
            <a:ext cx="580533" cy="290924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kstvak 19">
            <a:extLst>
              <a:ext uri="{FF2B5EF4-FFF2-40B4-BE49-F238E27FC236}">
                <a16:creationId xmlns:a16="http://schemas.microsoft.com/office/drawing/2014/main" id="{3CAC9ED6-7FEB-F57D-01DF-F5936D7234CD}"/>
              </a:ext>
            </a:extLst>
          </p:cNvPr>
          <p:cNvSpPr txBox="1"/>
          <p:nvPr/>
        </p:nvSpPr>
        <p:spPr>
          <a:xfrm rot="1450214">
            <a:off x="4492843" y="3881621"/>
            <a:ext cx="1080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1 m</a:t>
            </a:r>
          </a:p>
        </p:txBody>
      </p:sp>
      <p:sp>
        <p:nvSpPr>
          <p:cNvPr id="21" name="Tekstvak 20">
            <a:extLst>
              <a:ext uri="{FF2B5EF4-FFF2-40B4-BE49-F238E27FC236}">
                <a16:creationId xmlns:a16="http://schemas.microsoft.com/office/drawing/2014/main" id="{950B5B91-0201-7E8F-C971-D4227B7A50A6}"/>
              </a:ext>
            </a:extLst>
          </p:cNvPr>
          <p:cNvSpPr txBox="1"/>
          <p:nvPr/>
        </p:nvSpPr>
        <p:spPr>
          <a:xfrm rot="1450214">
            <a:off x="6760461" y="4908860"/>
            <a:ext cx="1080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1 m</a:t>
            </a: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74880145-92F1-C791-68C6-D561A350D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00701"/>
            <a:ext cx="8236983" cy="467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626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8D6D1-2BB6-56A1-A967-3B67680D9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EA3885F4-BF1C-E6B1-E088-A7799376B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BE" dirty="0"/>
              <a:t>Kaaistraat x </a:t>
            </a:r>
            <a:r>
              <a:rPr lang="nl-BE" dirty="0" err="1"/>
              <a:t>Coucklaan</a:t>
            </a:r>
            <a:r>
              <a:rPr lang="nl-BE" dirty="0"/>
              <a:t> – context</a:t>
            </a:r>
          </a:p>
        </p:txBody>
      </p:sp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2BB2F2F2-5852-B977-556E-DEADDE63B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6449"/>
            <a:ext cx="10515600" cy="4351338"/>
          </a:xfrm>
        </p:spPr>
        <p:txBody>
          <a:bodyPr/>
          <a:lstStyle/>
          <a:p>
            <a:r>
              <a:rPr lang="nl-BE" dirty="0"/>
              <a:t>De </a:t>
            </a:r>
            <a:r>
              <a:rPr lang="nl-BE" dirty="0" err="1"/>
              <a:t>Coucklaan</a:t>
            </a:r>
            <a:r>
              <a:rPr lang="nl-BE" dirty="0"/>
              <a:t> is gelegen op het jaagpad en betreft een woonstraat waar de functie van het verblijven primeert boven de verkeersfunctie</a:t>
            </a:r>
          </a:p>
          <a:p>
            <a:r>
              <a:rPr lang="nl-BE" dirty="0"/>
              <a:t>Doorheen de </a:t>
            </a:r>
            <a:r>
              <a:rPr lang="nl-BE" dirty="0" err="1"/>
              <a:t>Coucklaan</a:t>
            </a:r>
            <a:r>
              <a:rPr lang="nl-BE" dirty="0"/>
              <a:t> loopt een recreatief fietsnetwerk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D68B7DB9-AD5A-D4C8-1F8E-D362F11E1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745" y="3345228"/>
            <a:ext cx="4936081" cy="203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619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3495E-5E37-016B-B865-FB7E2969D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D9AEE96B-5C57-4608-F826-EA79DF075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BE" dirty="0"/>
              <a:t>Kaaistraat x </a:t>
            </a:r>
            <a:r>
              <a:rPr lang="nl-BE" dirty="0" err="1"/>
              <a:t>Coucklaan</a:t>
            </a:r>
            <a:r>
              <a:rPr lang="nl-BE" dirty="0"/>
              <a:t> – context</a:t>
            </a:r>
          </a:p>
        </p:txBody>
      </p:sp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D1E30E08-05DE-9AC6-A905-9E42110D9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nl-BE" dirty="0"/>
              <a:t>De </a:t>
            </a:r>
            <a:r>
              <a:rPr lang="nl-BE" dirty="0" err="1"/>
              <a:t>Coucklaan</a:t>
            </a:r>
            <a:r>
              <a:rPr lang="nl-BE" dirty="0"/>
              <a:t> wordt gekenmerkt door smalle infrastructuur die doodloopt ter hoogte van de brug</a:t>
            </a:r>
          </a:p>
          <a:p>
            <a:r>
              <a:rPr lang="nl-BE" dirty="0"/>
              <a:t>De straat is enkel bereikbaar via Jean Baptist </a:t>
            </a:r>
            <a:r>
              <a:rPr lang="nl-BE" dirty="0" err="1"/>
              <a:t>Callebautstraat</a:t>
            </a:r>
            <a:endParaRPr lang="nl-BE" dirty="0"/>
          </a:p>
          <a:p>
            <a:r>
              <a:rPr lang="nl-BE" dirty="0"/>
              <a:t>Afsluiting met betonblokken onder de brug</a:t>
            </a:r>
          </a:p>
          <a:p>
            <a:pPr lvl="1"/>
            <a:r>
              <a:rPr lang="nl-BE" dirty="0"/>
              <a:t>Negatief</a:t>
            </a:r>
          </a:p>
          <a:p>
            <a:pPr lvl="2"/>
            <a:r>
              <a:rPr lang="nl-BE" dirty="0"/>
              <a:t>Ligging van de betonblokken onder de brug is niet erg visueel</a:t>
            </a:r>
          </a:p>
          <a:p>
            <a:pPr lvl="2"/>
            <a:r>
              <a:rPr lang="nl-BE" dirty="0"/>
              <a:t>Hoge objectwaarde in het geval van enkelzijdige verkeersongevallen met fietsers/ gemotoriseerd verkeer</a:t>
            </a:r>
          </a:p>
          <a:p>
            <a:pPr lvl="2"/>
            <a:r>
              <a:rPr lang="nl-BE" dirty="0"/>
              <a:t>Geen calamiteitenroute mogelijk in geval van inname openbaar domein</a:t>
            </a:r>
          </a:p>
          <a:p>
            <a:pPr lvl="2"/>
            <a:r>
              <a:rPr lang="nl-BE" dirty="0"/>
              <a:t>Doordat er geen gemotoriseerd verkeer kan doorrijden, nodigt het uit om te parkeren nabij de betonblokken. Dit hindert de </a:t>
            </a:r>
            <a:r>
              <a:rPr lang="nl-BE" dirty="0" err="1"/>
              <a:t>rijlijn</a:t>
            </a:r>
            <a:r>
              <a:rPr lang="nl-BE" dirty="0"/>
              <a:t>/ zichtbaarheid voor fietsers</a:t>
            </a:r>
          </a:p>
          <a:p>
            <a:pPr lvl="1"/>
            <a:r>
              <a:rPr lang="nl-BE" dirty="0"/>
              <a:t>Positief </a:t>
            </a:r>
          </a:p>
          <a:p>
            <a:pPr lvl="2"/>
            <a:r>
              <a:rPr lang="nl-BE" dirty="0"/>
              <a:t>Sterke waarborg van geen doorgaand verkeer wat een extra belevingswaarde betekent voor het fietsen langsheen het water.</a:t>
            </a:r>
          </a:p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229761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5267C9-BFB0-355C-F179-9E044EC08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4">
            <a:extLst>
              <a:ext uri="{FF2B5EF4-FFF2-40B4-BE49-F238E27FC236}">
                <a16:creationId xmlns:a16="http://schemas.microsoft.com/office/drawing/2014/main" id="{466D9109-0288-0736-1758-15794AD4B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73902" cy="4351338"/>
          </a:xfrm>
        </p:spPr>
        <p:txBody>
          <a:bodyPr/>
          <a:lstStyle/>
          <a:p>
            <a:endParaRPr lang="nl-BE" dirty="0"/>
          </a:p>
          <a:p>
            <a:endParaRPr lang="nl-B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BD8CC2BA-74D4-9288-1664-723854AD8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BE" dirty="0"/>
              <a:t>Kaaistraat x </a:t>
            </a:r>
            <a:r>
              <a:rPr lang="nl-BE" dirty="0" err="1"/>
              <a:t>Coucklaan</a:t>
            </a:r>
            <a:r>
              <a:rPr lang="nl-BE" dirty="0"/>
              <a:t> – toekomstige situatie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EBB839D-D8B8-1CD5-CC2B-869185809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565" y="2020888"/>
            <a:ext cx="8805156" cy="3547865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5CF8CAB9-1A21-C928-A107-35E25FA25DCE}"/>
              </a:ext>
            </a:extLst>
          </p:cNvPr>
          <p:cNvSpPr/>
          <p:nvPr/>
        </p:nvSpPr>
        <p:spPr>
          <a:xfrm rot="17426564">
            <a:off x="3876839" y="2825290"/>
            <a:ext cx="194939" cy="6995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CA363C02-321F-5D9A-B18C-34930D8D0EE7}"/>
              </a:ext>
            </a:extLst>
          </p:cNvPr>
          <p:cNvSpPr/>
          <p:nvPr/>
        </p:nvSpPr>
        <p:spPr>
          <a:xfrm rot="17479266">
            <a:off x="4941036" y="3267809"/>
            <a:ext cx="184039" cy="60925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F2B8C6A4-4CAE-C59A-F857-1203569F5BBD}"/>
              </a:ext>
            </a:extLst>
          </p:cNvPr>
          <p:cNvSpPr/>
          <p:nvPr/>
        </p:nvSpPr>
        <p:spPr>
          <a:xfrm rot="17690120">
            <a:off x="5894631" y="3677995"/>
            <a:ext cx="191081" cy="6125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3A4607ED-077B-359D-35F2-139976542CA8}"/>
              </a:ext>
            </a:extLst>
          </p:cNvPr>
          <p:cNvSpPr/>
          <p:nvPr/>
        </p:nvSpPr>
        <p:spPr>
          <a:xfrm rot="18113523">
            <a:off x="7827259" y="4718194"/>
            <a:ext cx="174273" cy="52849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D112D04F-C231-31EB-ABAE-FE8108704E89}"/>
              </a:ext>
            </a:extLst>
          </p:cNvPr>
          <p:cNvSpPr txBox="1"/>
          <p:nvPr/>
        </p:nvSpPr>
        <p:spPr>
          <a:xfrm rot="17779812">
            <a:off x="5119242" y="2753275"/>
            <a:ext cx="1453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0,15 m</a:t>
            </a:r>
          </a:p>
        </p:txBody>
      </p:sp>
      <p:cxnSp>
        <p:nvCxnSpPr>
          <p:cNvPr id="12" name="Rechte verbindingslijn met pijl 11">
            <a:extLst>
              <a:ext uri="{FF2B5EF4-FFF2-40B4-BE49-F238E27FC236}">
                <a16:creationId xmlns:a16="http://schemas.microsoft.com/office/drawing/2014/main" id="{D94E95E6-EF17-4202-3375-7CFE7ADD40A1}"/>
              </a:ext>
            </a:extLst>
          </p:cNvPr>
          <p:cNvCxnSpPr/>
          <p:nvPr/>
        </p:nvCxnSpPr>
        <p:spPr>
          <a:xfrm flipV="1">
            <a:off x="5375347" y="3596740"/>
            <a:ext cx="90567" cy="202169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hthoek 12">
            <a:extLst>
              <a:ext uri="{FF2B5EF4-FFF2-40B4-BE49-F238E27FC236}">
                <a16:creationId xmlns:a16="http://schemas.microsoft.com/office/drawing/2014/main" id="{B056A81B-5403-4C23-EF63-C9C618687CCB}"/>
              </a:ext>
            </a:extLst>
          </p:cNvPr>
          <p:cNvSpPr/>
          <p:nvPr/>
        </p:nvSpPr>
        <p:spPr>
          <a:xfrm rot="17985245">
            <a:off x="6743942" y="4127450"/>
            <a:ext cx="169521" cy="5786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14" name="Rechte verbindingslijn met pijl 13">
            <a:extLst>
              <a:ext uri="{FF2B5EF4-FFF2-40B4-BE49-F238E27FC236}">
                <a16:creationId xmlns:a16="http://schemas.microsoft.com/office/drawing/2014/main" id="{22CE0F59-82A7-63D9-5F5E-DCFEB7C07B98}"/>
              </a:ext>
            </a:extLst>
          </p:cNvPr>
          <p:cNvCxnSpPr>
            <a:cxnSpLocks/>
          </p:cNvCxnSpPr>
          <p:nvPr/>
        </p:nvCxnSpPr>
        <p:spPr>
          <a:xfrm flipH="1" flipV="1">
            <a:off x="4690491" y="3612930"/>
            <a:ext cx="580533" cy="290924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echte verbindingslijn met pijl 17">
            <a:extLst>
              <a:ext uri="{FF2B5EF4-FFF2-40B4-BE49-F238E27FC236}">
                <a16:creationId xmlns:a16="http://schemas.microsoft.com/office/drawing/2014/main" id="{5C77810B-E5FC-F74E-60D0-7A85E099C031}"/>
              </a:ext>
            </a:extLst>
          </p:cNvPr>
          <p:cNvCxnSpPr>
            <a:cxnSpLocks/>
          </p:cNvCxnSpPr>
          <p:nvPr/>
        </p:nvCxnSpPr>
        <p:spPr>
          <a:xfrm flipH="1" flipV="1">
            <a:off x="7010407" y="4623389"/>
            <a:ext cx="580533" cy="290924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kstvak 19">
            <a:extLst>
              <a:ext uri="{FF2B5EF4-FFF2-40B4-BE49-F238E27FC236}">
                <a16:creationId xmlns:a16="http://schemas.microsoft.com/office/drawing/2014/main" id="{48FA9C50-041D-AB91-206C-36A6293400CA}"/>
              </a:ext>
            </a:extLst>
          </p:cNvPr>
          <p:cNvSpPr txBox="1"/>
          <p:nvPr/>
        </p:nvSpPr>
        <p:spPr>
          <a:xfrm rot="1450214">
            <a:off x="4492843" y="3881621"/>
            <a:ext cx="1080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1 m</a:t>
            </a:r>
          </a:p>
        </p:txBody>
      </p:sp>
      <p:sp>
        <p:nvSpPr>
          <p:cNvPr id="21" name="Tekstvak 20">
            <a:extLst>
              <a:ext uri="{FF2B5EF4-FFF2-40B4-BE49-F238E27FC236}">
                <a16:creationId xmlns:a16="http://schemas.microsoft.com/office/drawing/2014/main" id="{4251A521-B94D-2A93-FC74-9ED00A19FFB5}"/>
              </a:ext>
            </a:extLst>
          </p:cNvPr>
          <p:cNvSpPr txBox="1"/>
          <p:nvPr/>
        </p:nvSpPr>
        <p:spPr>
          <a:xfrm rot="1450214">
            <a:off x="6760461" y="4908860"/>
            <a:ext cx="1080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1 m</a:t>
            </a:r>
          </a:p>
        </p:txBody>
      </p:sp>
      <p:sp>
        <p:nvSpPr>
          <p:cNvPr id="22" name="Ovaal 21">
            <a:extLst>
              <a:ext uri="{FF2B5EF4-FFF2-40B4-BE49-F238E27FC236}">
                <a16:creationId xmlns:a16="http://schemas.microsoft.com/office/drawing/2014/main" id="{E768C6EE-7B1A-03EC-05A1-F0283143D6E2}"/>
              </a:ext>
            </a:extLst>
          </p:cNvPr>
          <p:cNvSpPr/>
          <p:nvPr/>
        </p:nvSpPr>
        <p:spPr>
          <a:xfrm>
            <a:off x="9890755" y="2364508"/>
            <a:ext cx="203200" cy="2032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3" name="Tekstvak 22">
            <a:extLst>
              <a:ext uri="{FF2B5EF4-FFF2-40B4-BE49-F238E27FC236}">
                <a16:creationId xmlns:a16="http://schemas.microsoft.com/office/drawing/2014/main" id="{45523D91-6D26-85B6-FB27-497A63381152}"/>
              </a:ext>
            </a:extLst>
          </p:cNvPr>
          <p:cNvSpPr txBox="1"/>
          <p:nvPr/>
        </p:nvSpPr>
        <p:spPr>
          <a:xfrm>
            <a:off x="10094867" y="2275320"/>
            <a:ext cx="2161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dirty="0"/>
              <a:t>Wegneembare paal</a:t>
            </a:r>
          </a:p>
          <a:p>
            <a:r>
              <a:rPr lang="nl-BE" sz="1600" dirty="0"/>
              <a:t>Vaste paal </a:t>
            </a:r>
          </a:p>
        </p:txBody>
      </p:sp>
      <p:sp>
        <p:nvSpPr>
          <p:cNvPr id="24" name="Ovaal 23">
            <a:extLst>
              <a:ext uri="{FF2B5EF4-FFF2-40B4-BE49-F238E27FC236}">
                <a16:creationId xmlns:a16="http://schemas.microsoft.com/office/drawing/2014/main" id="{278C779C-6011-1780-F251-DC5FF0BBEA5B}"/>
              </a:ext>
            </a:extLst>
          </p:cNvPr>
          <p:cNvSpPr/>
          <p:nvPr/>
        </p:nvSpPr>
        <p:spPr>
          <a:xfrm>
            <a:off x="9890755" y="2610259"/>
            <a:ext cx="240146" cy="20216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Vermenigvuldigingsteken 10">
            <a:extLst>
              <a:ext uri="{FF2B5EF4-FFF2-40B4-BE49-F238E27FC236}">
                <a16:creationId xmlns:a16="http://schemas.microsoft.com/office/drawing/2014/main" id="{0DE2F014-88A8-9616-1600-F67DADEEF3BB}"/>
              </a:ext>
            </a:extLst>
          </p:cNvPr>
          <p:cNvSpPr/>
          <p:nvPr/>
        </p:nvSpPr>
        <p:spPr>
          <a:xfrm>
            <a:off x="6657760" y="2081670"/>
            <a:ext cx="341884" cy="469654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5" name="Vermenigvuldigingsteken 14">
            <a:extLst>
              <a:ext uri="{FF2B5EF4-FFF2-40B4-BE49-F238E27FC236}">
                <a16:creationId xmlns:a16="http://schemas.microsoft.com/office/drawing/2014/main" id="{DAB193FD-833B-5109-3526-1A79203DB8B8}"/>
              </a:ext>
            </a:extLst>
          </p:cNvPr>
          <p:cNvSpPr/>
          <p:nvPr/>
        </p:nvSpPr>
        <p:spPr>
          <a:xfrm>
            <a:off x="7323422" y="2081670"/>
            <a:ext cx="341884" cy="469654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6" name="Vermenigvuldigingsteken 15">
            <a:extLst>
              <a:ext uri="{FF2B5EF4-FFF2-40B4-BE49-F238E27FC236}">
                <a16:creationId xmlns:a16="http://schemas.microsoft.com/office/drawing/2014/main" id="{569A5844-96F6-EBE6-9470-76A8199DD263}"/>
              </a:ext>
            </a:extLst>
          </p:cNvPr>
          <p:cNvSpPr/>
          <p:nvPr/>
        </p:nvSpPr>
        <p:spPr>
          <a:xfrm>
            <a:off x="6959377" y="2102376"/>
            <a:ext cx="353893" cy="428242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8634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9A9C6-FDC5-6CDC-F08D-478EC122F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AE4AC21A-6CA5-78AB-70CA-1E8DD63C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BE" dirty="0"/>
              <a:t>Kaaistraat x </a:t>
            </a:r>
            <a:r>
              <a:rPr lang="nl-BE" dirty="0" err="1"/>
              <a:t>Coucklaan</a:t>
            </a:r>
            <a:r>
              <a:rPr lang="nl-BE" dirty="0"/>
              <a:t> – toekomstige situatie</a:t>
            </a:r>
          </a:p>
        </p:txBody>
      </p:sp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485896C1-7B9E-F105-3C10-C75F3E254E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nl-BE" dirty="0"/>
              <a:t>Betonblokken verwijderen en vervangen door belijning met paaltjes in de bocht van de Kaaistraat.</a:t>
            </a:r>
          </a:p>
          <a:p>
            <a:pPr lvl="1"/>
            <a:r>
              <a:rPr lang="nl-BE" dirty="0"/>
              <a:t>Middelste twee paaltjes zijn </a:t>
            </a:r>
            <a:r>
              <a:rPr lang="nl-BE" dirty="0" err="1"/>
              <a:t>wegneembaar</a:t>
            </a:r>
            <a:r>
              <a:rPr lang="nl-BE" dirty="0"/>
              <a:t> in het geval van calamiteiten of indien wenselijk bij </a:t>
            </a:r>
            <a:r>
              <a:rPr lang="nl-BE" dirty="0" err="1"/>
              <a:t>recurrente</a:t>
            </a:r>
            <a:r>
              <a:rPr lang="nl-BE" dirty="0"/>
              <a:t> zaken zoals </a:t>
            </a:r>
            <a:r>
              <a:rPr lang="nl-BE" dirty="0" err="1"/>
              <a:t>afvalophaling</a:t>
            </a:r>
            <a:r>
              <a:rPr lang="nl-BE" dirty="0"/>
              <a:t> (wat </a:t>
            </a:r>
            <a:r>
              <a:rPr lang="nl-BE" dirty="0" err="1"/>
              <a:t>keermanuoevres</a:t>
            </a:r>
            <a:r>
              <a:rPr lang="nl-BE" dirty="0"/>
              <a:t> onnodig maakt)</a:t>
            </a:r>
          </a:p>
          <a:p>
            <a:pPr lvl="1"/>
            <a:r>
              <a:rPr lang="nl-BE" dirty="0"/>
              <a:t>Onderbroken belijning duidt de rand van de </a:t>
            </a:r>
            <a:r>
              <a:rPr lang="nl-BE"/>
              <a:t>rijbaan aan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71937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E6F7ECF2-A5D4-65D7-CDFF-28277C054A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650" y="1143429"/>
            <a:ext cx="11950700" cy="4571142"/>
          </a:xfrm>
          <a:noFill/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5539EB78-DEA0-9D2F-A36D-70EEC042AB2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240"/>
          <a:stretch/>
        </p:blipFill>
        <p:spPr>
          <a:xfrm flipH="1">
            <a:off x="6194903" y="2635401"/>
            <a:ext cx="414249" cy="422229"/>
          </a:xfrm>
          <a:prstGeom prst="rect">
            <a:avLst/>
          </a:prstGeom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C5750611-56B2-56D2-532C-C051585849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080" y="3057630"/>
            <a:ext cx="701896" cy="388503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8126E09A-C365-F56B-17CF-FEE8AFD330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3172" y="3429000"/>
            <a:ext cx="277710" cy="39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213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0E63F-5565-38AF-1F80-748E8ED14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3819058C-BA9B-22E5-5C6E-550759B5C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50" y="575771"/>
            <a:ext cx="11950700" cy="5706459"/>
          </a:xfrm>
          <a:prstGeom prst="rect">
            <a:avLst/>
          </a:prstGeom>
          <a:noFill/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4A2B3920-F608-5296-3780-ACC2696BC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3116" y="3527640"/>
            <a:ext cx="628378" cy="347811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B493C213-705B-AF08-2898-8900951161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240"/>
          <a:stretch/>
        </p:blipFill>
        <p:spPr>
          <a:xfrm flipH="1">
            <a:off x="7780180" y="3105411"/>
            <a:ext cx="414249" cy="422229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D2139A02-8AEC-0B32-0363-B12BD3FCBC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7184" y="3874602"/>
            <a:ext cx="295683" cy="423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43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CF80D-A049-E04F-ABD4-E1884F526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74B555-83DB-C3E0-4F77-9FF5636DF6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403" b="2353"/>
          <a:stretch/>
        </p:blipFill>
        <p:spPr>
          <a:xfrm>
            <a:off x="1111695" y="409575"/>
            <a:ext cx="10494152" cy="5762626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6BA6E99-DEBB-3A99-4F09-650048DEE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052" y="2022099"/>
            <a:ext cx="809862" cy="448263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2B064409-38B1-5C0D-2D41-982AF8E2D0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240"/>
          <a:stretch/>
        </p:blipFill>
        <p:spPr>
          <a:xfrm flipH="1">
            <a:off x="8580386" y="1382482"/>
            <a:ext cx="627528" cy="639617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64D19761-2FBE-27E7-F71A-BF49A5B5C8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5013" y="2723640"/>
            <a:ext cx="421253" cy="60275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2E90BD85-F2B3-5947-8B8A-87BA1FDDD5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6004" y="2454785"/>
            <a:ext cx="1059272" cy="3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46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849C2-80E5-BCEB-8802-72B1633251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F0C59109-8B2C-91CA-B15B-132CD61BAD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901" b="26417"/>
          <a:stretch/>
        </p:blipFill>
        <p:spPr>
          <a:xfrm>
            <a:off x="676275" y="987425"/>
            <a:ext cx="10515600" cy="4351338"/>
          </a:xfrm>
          <a:prstGeom prst="rect">
            <a:avLst/>
          </a:prstGeom>
          <a:noFill/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7803153C-B455-4337-CF00-F63C812EA2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213" t="3189" r="6734" b="4558"/>
          <a:stretch/>
        </p:blipFill>
        <p:spPr>
          <a:xfrm>
            <a:off x="9791084" y="2171700"/>
            <a:ext cx="59116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436044"/>
      </p:ext>
    </p:extLst>
  </p:cSld>
  <p:clrMapOvr>
    <a:masterClrMapping/>
  </p:clrMapOvr>
</p:sld>
</file>

<file path=ppt/theme/theme1.xml><?xml version="1.0" encoding="utf-8"?>
<a:theme xmlns:a="http://schemas.openxmlformats.org/drawingml/2006/main" name="PPT Office thema">
  <a:themeElements>
    <a:clrScheme name="Layout Lokaal Bestuur Affligem">
      <a:dk1>
        <a:sysClr val="windowText" lastClr="000000"/>
      </a:dk1>
      <a:lt1>
        <a:sysClr val="window" lastClr="FFFFFF"/>
      </a:lt1>
      <a:dk2>
        <a:srgbClr val="1F535E"/>
      </a:dk2>
      <a:lt2>
        <a:srgbClr val="A49789"/>
      </a:lt2>
      <a:accent1>
        <a:srgbClr val="F21C2A"/>
      </a:accent1>
      <a:accent2>
        <a:srgbClr val="B99A2B"/>
      </a:accent2>
      <a:accent3>
        <a:srgbClr val="007EA9"/>
      </a:accent3>
      <a:accent4>
        <a:srgbClr val="EA5255"/>
      </a:accent4>
      <a:accent5>
        <a:srgbClr val="1D5100"/>
      </a:accent5>
      <a:accent6>
        <a:srgbClr val="E4A72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ffice thema" id="{22ECCE17-F64A-486E-9755-93D55BCA9807}" vid="{14270F15-2117-4534-9C48-412020F4198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19277</TotalTime>
  <Words>228</Words>
  <Application>Microsoft Office PowerPoint</Application>
  <PresentationFormat>Breedbeeld</PresentationFormat>
  <Paragraphs>28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1" baseType="lpstr">
      <vt:lpstr>Arial</vt:lpstr>
      <vt:lpstr>PPT Office thema</vt:lpstr>
      <vt:lpstr>Kaaistraat x Coucklaan – huidige toestand</vt:lpstr>
      <vt:lpstr>Kaaistraat x Coucklaan – context</vt:lpstr>
      <vt:lpstr>Kaaistraat x Coucklaan – context</vt:lpstr>
      <vt:lpstr>Kaaistraat x Coucklaan – toekomstige situatie</vt:lpstr>
      <vt:lpstr>Kaaistraat x Coucklaan – toekomstige situatie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 De Deken</dc:creator>
  <cp:lastModifiedBy>Els De Deken</cp:lastModifiedBy>
  <cp:revision>9</cp:revision>
  <dcterms:created xsi:type="dcterms:W3CDTF">2024-10-14T12:48:05Z</dcterms:created>
  <dcterms:modified xsi:type="dcterms:W3CDTF">2024-12-02T13:00:35Z</dcterms:modified>
</cp:coreProperties>
</file>